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69" r:id="rId4"/>
    <p:sldId id="280" r:id="rId5"/>
    <p:sldId id="277" r:id="rId6"/>
    <p:sldId id="268" r:id="rId7"/>
    <p:sldId id="284" r:id="rId8"/>
    <p:sldId id="285" r:id="rId9"/>
    <p:sldId id="282" r:id="rId10"/>
    <p:sldId id="286" r:id="rId11"/>
    <p:sldId id="287" r:id="rId12"/>
    <p:sldId id="288" r:id="rId13"/>
    <p:sldId id="289" r:id="rId14"/>
    <p:sldId id="290" r:id="rId15"/>
    <p:sldId id="281" r:id="rId16"/>
    <p:sldId id="283" r:id="rId17"/>
    <p:sldId id="272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2523" autoAdjust="0"/>
  </p:normalViewPr>
  <p:slideViewPr>
    <p:cSldViewPr snapToObjects="1">
      <p:cViewPr>
        <p:scale>
          <a:sx n="100" d="100"/>
          <a:sy n="100" d="100"/>
        </p:scale>
        <p:origin x="-1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8EFE-97C4-3947-AF5E-DA88A5C8838A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641F-D8D6-7242-AE5B-ADEC3252BC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C641F-D8D6-7242-AE5B-ADEC3252BC1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6" Type="http://schemas.openxmlformats.org/officeDocument/2006/relationships/image" Target="../media/image14.pdf"/><Relationship Id="rId7" Type="http://schemas.openxmlformats.org/officeDocument/2006/relationships/image" Target="../media/image15.png"/><Relationship Id="rId8" Type="http://schemas.openxmlformats.org/officeDocument/2006/relationships/image" Target="../media/image16.pdf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6" Type="http://schemas.openxmlformats.org/officeDocument/2006/relationships/image" Target="../media/image24.pdf"/><Relationship Id="rId7" Type="http://schemas.openxmlformats.org/officeDocument/2006/relationships/image" Target="../media/image25.png"/><Relationship Id="rId8" Type="http://schemas.openxmlformats.org/officeDocument/2006/relationships/image" Target="../media/image26.pdf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uvadis.org/group/geuvadis/wiki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atalja@ebi.ac.uk" TargetMode="Externa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Geuvadis</a:t>
            </a:r>
            <a:r>
              <a:rPr lang="en-US" sz="2800" dirty="0" smtClean="0"/>
              <a:t> WP4: </a:t>
            </a:r>
            <a:br>
              <a:rPr lang="en-US" sz="2800" dirty="0" smtClean="0"/>
            </a:br>
            <a:r>
              <a:rPr lang="en-US" sz="2800" dirty="0" smtClean="0"/>
              <a:t>RNA sequencing</a:t>
            </a:r>
            <a:br>
              <a:rPr lang="en-US" sz="2800" dirty="0" smtClean="0"/>
            </a:br>
            <a:r>
              <a:rPr lang="en-US" sz="2800" dirty="0" smtClean="0"/>
              <a:t>Progress, Aims and Data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581400"/>
            <a:ext cx="6498159" cy="9166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Tuuli Lappalainen</a:t>
            </a:r>
          </a:p>
          <a:p>
            <a:r>
              <a:rPr lang="en-US" sz="1600" dirty="0" smtClean="0"/>
              <a:t>University of Geneva</a:t>
            </a:r>
            <a:endParaRPr lang="en-US" sz="1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0441" y="5865159"/>
            <a:ext cx="6498159" cy="916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Geuvadis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Analysis Group Meeting, April 16, 2012,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C_mea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" y="1670640"/>
            <a:ext cx="3086100" cy="2400300"/>
          </a:xfrm>
          <a:prstGeom prst="rect">
            <a:avLst/>
          </a:prstGeom>
        </p:spPr>
      </p:pic>
      <p:pic>
        <p:nvPicPr>
          <p:cNvPr id="5" name="Picture 4" descr="top15me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124200" y="1670640"/>
            <a:ext cx="2971800" cy="2400300"/>
          </a:xfrm>
          <a:prstGeom prst="rect">
            <a:avLst/>
          </a:prstGeom>
        </p:spPr>
      </p:pic>
      <p:pic>
        <p:nvPicPr>
          <p:cNvPr id="6" name="Picture 5" descr="qc_boxplo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r="50619" b="52025"/>
              <a:stretch>
                <a:fillRect/>
              </a:stretch>
            </p:blipFill>
          </mc:Choice>
          <mc:Fallback>
            <p:blipFill>
              <a:blip r:embed="rId7"/>
              <a:srcRect r="50619" b="52025"/>
              <a:stretch>
                <a:fillRect/>
              </a:stretch>
            </p:blipFill>
          </mc:Fallback>
        </mc:AlternateContent>
        <p:spPr>
          <a:xfrm>
            <a:off x="6059500" y="1219200"/>
            <a:ext cx="3160700" cy="3070742"/>
          </a:xfrm>
          <a:prstGeom prst="rect">
            <a:avLst/>
          </a:prstGeom>
        </p:spPr>
      </p:pic>
      <p:pic>
        <p:nvPicPr>
          <p:cNvPr id="7" name="Picture 6" descr="qc_boxplo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49213" t="50619"/>
              <a:stretch>
                <a:fillRect/>
              </a:stretch>
            </p:blipFill>
          </mc:Choice>
          <mc:Fallback>
            <p:blipFill>
              <a:blip r:embed="rId7"/>
              <a:srcRect l="49213" t="50619"/>
              <a:stretch>
                <a:fillRect/>
              </a:stretch>
            </p:blipFill>
          </mc:Fallback>
        </mc:AlternateContent>
        <p:spPr>
          <a:xfrm>
            <a:off x="3048000" y="3621000"/>
            <a:ext cx="3250781" cy="3160793"/>
          </a:xfrm>
          <a:prstGeom prst="rect">
            <a:avLst/>
          </a:prstGeom>
        </p:spPr>
      </p:pic>
      <p:pic>
        <p:nvPicPr>
          <p:cNvPr id="8" name="Picture 7" descr="qc_boxplo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t="57649" r="50619"/>
              <a:stretch>
                <a:fillRect/>
              </a:stretch>
            </p:blipFill>
          </mc:Choice>
          <mc:Fallback>
            <p:blipFill>
              <a:blip r:embed="rId7"/>
              <a:srcRect t="57649" r="50619"/>
              <a:stretch>
                <a:fillRect/>
              </a:stretch>
            </p:blipFill>
          </mc:Fallback>
        </mc:AlternateContent>
        <p:spPr>
          <a:xfrm>
            <a:off x="38100" y="4070940"/>
            <a:ext cx="3160807" cy="2710853"/>
          </a:xfrm>
          <a:prstGeom prst="rect">
            <a:avLst/>
          </a:prstGeom>
        </p:spPr>
      </p:pic>
      <p:pic>
        <p:nvPicPr>
          <p:cNvPr id="9" name="Picture 8" descr="qc_boxplo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t="50619" r="50619"/>
              <a:stretch>
                <a:fillRect/>
              </a:stretch>
            </p:blipFill>
          </mc:Choice>
          <mc:Fallback>
            <p:blipFill>
              <a:blip r:embed="rId9"/>
              <a:srcRect t="50619" r="50619"/>
              <a:stretch>
                <a:fillRect/>
              </a:stretch>
            </p:blipFill>
          </mc:Fallback>
        </mc:AlternateContent>
        <p:spPr>
          <a:xfrm>
            <a:off x="6059400" y="3621000"/>
            <a:ext cx="3160800" cy="3160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mRNA quality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mRNA quality statistics</a:t>
            </a:r>
            <a:endParaRPr lang="en-US" dirty="0"/>
          </a:p>
        </p:txBody>
      </p:sp>
      <p:pic>
        <p:nvPicPr>
          <p:cNvPr id="3" name="Picture 2" descr="quality_by_position_lineplo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mRNA quality statistics</a:t>
            </a:r>
            <a:endParaRPr lang="en-US" dirty="0"/>
          </a:p>
        </p:txBody>
      </p:sp>
      <p:pic>
        <p:nvPicPr>
          <p:cNvPr id="3" name="Picture 2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990600"/>
            <a:ext cx="2743200" cy="3200400"/>
          </a:xfrm>
          <a:prstGeom prst="rect">
            <a:avLst/>
          </a:prstGeom>
        </p:spPr>
      </p:pic>
      <p:pic>
        <p:nvPicPr>
          <p:cNvPr id="4" name="Picture 3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31715" t="52998" r="34996"/>
              <a:stretch>
                <a:fillRect/>
              </a:stretch>
            </p:blipFill>
          </mc:Choice>
          <mc:Fallback>
            <p:blipFill>
              <a:blip r:embed="rId5"/>
              <a:srcRect l="31715" t="52998" r="34996"/>
              <a:stretch>
                <a:fillRect/>
              </a:stretch>
            </p:blipFill>
          </mc:Fallback>
        </mc:AlternateContent>
        <p:spPr>
          <a:xfrm>
            <a:off x="2895600" y="1219200"/>
            <a:ext cx="2739566" cy="2793611"/>
          </a:xfrm>
          <a:prstGeom prst="rect">
            <a:avLst/>
          </a:prstGeom>
        </p:spPr>
      </p:pic>
      <p:pic>
        <p:nvPicPr>
          <p:cNvPr id="5" name="Picture 4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65617" b="48455"/>
              <a:stretch>
                <a:fillRect/>
              </a:stretch>
            </p:blipFill>
          </mc:Choice>
          <mc:Fallback>
            <p:blipFill>
              <a:blip r:embed="rId7"/>
              <a:srcRect l="65617" b="48455"/>
              <a:stretch>
                <a:fillRect/>
              </a:stretch>
            </p:blipFill>
          </mc:Fallback>
        </mc:AlternateContent>
        <p:spPr>
          <a:xfrm>
            <a:off x="66000" y="3581400"/>
            <a:ext cx="2829600" cy="3063600"/>
          </a:xfrm>
          <a:prstGeom prst="rect">
            <a:avLst/>
          </a:prstGeom>
        </p:spPr>
      </p:pic>
      <p:pic>
        <p:nvPicPr>
          <p:cNvPr id="6" name="Picture 5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65617" t="48455"/>
              <a:stretch>
                <a:fillRect/>
              </a:stretch>
            </p:blipFill>
          </mc:Choice>
          <mc:Fallback>
            <p:blipFill>
              <a:blip r:embed="rId7"/>
              <a:srcRect l="65617" t="48455"/>
              <a:stretch>
                <a:fillRect/>
              </a:stretch>
            </p:blipFill>
          </mc:Fallback>
        </mc:AlternateContent>
        <p:spPr>
          <a:xfrm>
            <a:off x="5635166" y="914400"/>
            <a:ext cx="2829600" cy="3063600"/>
          </a:xfrm>
          <a:prstGeom prst="rect">
            <a:avLst/>
          </a:prstGeom>
        </p:spPr>
      </p:pic>
      <p:pic>
        <p:nvPicPr>
          <p:cNvPr id="7" name="Picture 6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r="67804" b="48455"/>
              <a:stretch>
                <a:fillRect/>
              </a:stretch>
            </p:blipFill>
          </mc:Choice>
          <mc:Fallback>
            <p:blipFill>
              <a:blip r:embed="rId9"/>
              <a:srcRect r="67804" b="48455"/>
              <a:stretch>
                <a:fillRect/>
              </a:stretch>
            </p:blipFill>
          </mc:Fallback>
        </mc:AlternateContent>
        <p:spPr>
          <a:xfrm>
            <a:off x="3048000" y="3581400"/>
            <a:ext cx="2649584" cy="3063600"/>
          </a:xfrm>
          <a:prstGeom prst="rect">
            <a:avLst/>
          </a:prstGeom>
        </p:spPr>
      </p:pic>
      <p:pic>
        <p:nvPicPr>
          <p:cNvPr id="8" name="Picture 7" descr="rin_qu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32808" r="34996" b="48455"/>
              <a:stretch>
                <a:fillRect/>
              </a:stretch>
            </p:blipFill>
          </mc:Choice>
          <mc:Fallback>
            <p:blipFill>
              <a:blip r:embed="rId9"/>
              <a:srcRect l="32808" r="34996" b="48455"/>
              <a:stretch>
                <a:fillRect/>
              </a:stretch>
            </p:blipFill>
          </mc:Fallback>
        </mc:AlternateContent>
        <p:spPr>
          <a:xfrm>
            <a:off x="5638800" y="3581400"/>
            <a:ext cx="2649632" cy="30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mRNA quality statistics: replicates</a:t>
            </a:r>
            <a:endParaRPr lang="en-US" dirty="0"/>
          </a:p>
        </p:txBody>
      </p:sp>
      <p:pic>
        <p:nvPicPr>
          <p:cNvPr id="9" name="Picture 8" descr="sandbox5_pca1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" y="1371600"/>
            <a:ext cx="4708525" cy="470852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819650" y="1905001"/>
          <a:ext cx="4019550" cy="3124199"/>
        </p:xfrm>
        <a:graphic>
          <a:graphicData uri="http://schemas.openxmlformats.org/drawingml/2006/table">
            <a:tbl>
              <a:tblPr/>
              <a:tblGrid>
                <a:gridCol w="803910"/>
                <a:gridCol w="803910"/>
                <a:gridCol w="803910"/>
                <a:gridCol w="803910"/>
                <a:gridCol w="803910"/>
              </a:tblGrid>
              <a:tr h="24032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Estimate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latin typeface="Verdana"/>
                        </a:rPr>
                        <a:t>Std.Error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latin typeface="Verdana"/>
                        </a:rPr>
                        <a:t>z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 value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latin typeface="Verdana"/>
                        </a:rPr>
                        <a:t>p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(Intercept)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4.25749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0.01379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308.706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HG00355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0.27618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0.01271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21.729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NA06986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-0.65074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0.01041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-62.518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NA19095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-0.22808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0.01125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-20.265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NA20527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0.22239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0.01253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17.752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lab1_2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-0.19326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0.01556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-12.417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-0.22091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0.01547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-14.279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-1.17157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0.01329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-88.144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-0.34313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0.01509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-22.745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0.02166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0.01635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1.325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0.185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-0.09454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0.01591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-5.942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10^-9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lab7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0.26147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0.0174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15.027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&lt;10^-16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24400" y="4932402"/>
            <a:ext cx="26578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1200" dirty="0" smtClean="0"/>
              <a:t>reference: HG00117, lab1_batch1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mRNA quality statistics: all full-coverage samples</a:t>
            </a:r>
            <a:endParaRPr lang="en-US" dirty="0"/>
          </a:p>
        </p:txBody>
      </p:sp>
      <p:pic>
        <p:nvPicPr>
          <p:cNvPr id="5" name="Picture 4" descr="datafull_pca1_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33600" y="838200"/>
            <a:ext cx="54102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</a:t>
            </a:r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Fastqs</a:t>
            </a:r>
            <a:endParaRPr lang="en-US" dirty="0" smtClean="0"/>
          </a:p>
          <a:p>
            <a:pPr lvl="1"/>
            <a:r>
              <a:rPr lang="en-US" dirty="0" smtClean="0"/>
              <a:t>All except 48 from Kiel uploaded to ftp, sample information sheets sorted out, checksums OK</a:t>
            </a:r>
          </a:p>
          <a:p>
            <a:r>
              <a:rPr lang="en-US" dirty="0" smtClean="0"/>
              <a:t>Processing of the data ongoing (Marc F)</a:t>
            </a:r>
          </a:p>
          <a:p>
            <a:pPr lvl="1"/>
            <a:r>
              <a:rPr lang="en-US" dirty="0" smtClean="0"/>
              <a:t>trimming, mapping, QC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genotypes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1"/>
            <a:ext cx="8289925" cy="4724399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422 individuals from 1000g Phase 1 are OK</a:t>
            </a:r>
          </a:p>
          <a:p>
            <a:pPr lvl="1"/>
            <a:r>
              <a:rPr lang="en-US" dirty="0" smtClean="0"/>
              <a:t>genotypes in the final format uploaded to the ftp site</a:t>
            </a:r>
          </a:p>
          <a:p>
            <a:r>
              <a:rPr lang="en-US" dirty="0" smtClean="0"/>
              <a:t>imputation of the Phase 2 individuals</a:t>
            </a:r>
          </a:p>
          <a:p>
            <a:pPr lvl="1"/>
            <a:r>
              <a:rPr lang="en-US" dirty="0" smtClean="0"/>
              <a:t>issues either with the input haplotypes from 1000g or filtering of the reference panel…</a:t>
            </a:r>
          </a:p>
          <a:p>
            <a:r>
              <a:rPr lang="en-US" dirty="0" smtClean="0"/>
              <a:t>annotation of the variants</a:t>
            </a:r>
          </a:p>
          <a:p>
            <a:pPr lvl="1"/>
            <a:r>
              <a:rPr lang="en-US" dirty="0" smtClean="0"/>
              <a:t>most of the information from 1000g Functional Interpretation Group + additional info by Tuuli and Manny</a:t>
            </a:r>
          </a:p>
          <a:p>
            <a:pPr lvl="1"/>
            <a:r>
              <a:rPr lang="en-US" dirty="0" smtClean="0"/>
              <a:t>will be included in the </a:t>
            </a:r>
            <a:r>
              <a:rPr lang="en-US" dirty="0" err="1" smtClean="0"/>
              <a:t>vcf</a:t>
            </a:r>
            <a:r>
              <a:rPr lang="en-US" dirty="0" smtClean="0"/>
              <a:t> files, format customized from VAT and documented in the wiki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VA=1:				</a:t>
            </a:r>
            <a:r>
              <a:rPr lang="en-US" dirty="0" err="1" smtClean="0"/>
              <a:t>AlleleNumber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C1orf159:			</a:t>
            </a:r>
            <a:r>
              <a:rPr lang="en-US" dirty="0" err="1" smtClean="0"/>
              <a:t>GeneName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ENSG00000131591.12:		</a:t>
            </a:r>
            <a:r>
              <a:rPr lang="en-US" dirty="0" err="1" smtClean="0"/>
              <a:t>GeneID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-:				Strand</a:t>
            </a:r>
          </a:p>
          <a:p>
            <a:pPr lvl="1">
              <a:buNone/>
            </a:pPr>
            <a:r>
              <a:rPr lang="en-US" dirty="0" smtClean="0"/>
              <a:t>nonsynonymous:		Type</a:t>
            </a:r>
          </a:p>
          <a:p>
            <a:pPr lvl="1">
              <a:buNone/>
            </a:pPr>
            <a:r>
              <a:rPr lang="en-US" dirty="0" smtClean="0"/>
              <a:t>2/8:				</a:t>
            </a:r>
            <a:r>
              <a:rPr lang="en-US" dirty="0" err="1" smtClean="0"/>
              <a:t>FractionOfTranscriptsAffected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C1orf159-201:		</a:t>
            </a:r>
            <a:r>
              <a:rPr lang="en-US" dirty="0" err="1" smtClean="0"/>
              <a:t>TranscriptName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ENST00000294576.5:		</a:t>
            </a:r>
            <a:r>
              <a:rPr lang="en-US" dirty="0" err="1" smtClean="0"/>
              <a:t>TranscriptID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23468_23597:		</a:t>
            </a:r>
            <a:r>
              <a:rPr lang="en-US" dirty="0" err="1" smtClean="0"/>
              <a:t>ExonStartPosGenomic_ExonEndPosGenomic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dirty="0" smtClean="0"/>
              <a:t>3/7:				</a:t>
            </a:r>
            <a:r>
              <a:rPr lang="en-US" dirty="0" err="1" smtClean="0"/>
              <a:t>ExonNumber/TotalExonNumberInTranscript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dirty="0" smtClean="0"/>
              <a:t>1035_944_315_R-&gt;Q_1035	</a:t>
            </a:r>
            <a:r>
              <a:rPr lang="en-US" dirty="0" err="1" smtClean="0"/>
              <a:t>TranscriptLength</a:t>
            </a:r>
            <a:r>
              <a:rPr lang="en-US" dirty="0" smtClean="0"/>
              <a:t>_</a:t>
            </a:r>
          </a:p>
          <a:p>
            <a:pPr lvl="1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PositionOfVariantInTranscript</a:t>
            </a:r>
            <a:r>
              <a:rPr lang="en-US" dirty="0" smtClean="0"/>
              <a:t>_</a:t>
            </a:r>
          </a:p>
          <a:p>
            <a:pPr lvl="1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PositionOfAminoAcidInPeptide</a:t>
            </a:r>
            <a:r>
              <a:rPr lang="en-US" dirty="0" smtClean="0"/>
              <a:t>_</a:t>
            </a:r>
          </a:p>
          <a:p>
            <a:pPr lvl="1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AminoAcidChange</a:t>
            </a:r>
            <a:r>
              <a:rPr lang="en-US" dirty="0" smtClean="0"/>
              <a:t>_</a:t>
            </a:r>
          </a:p>
          <a:p>
            <a:pPr lvl="1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AltAlleleTranscriptLength</a:t>
            </a:r>
            <a:r>
              <a:rPr lang="en-US" dirty="0" smtClean="0"/>
              <a:t>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7576"/>
            <a:ext cx="8762999" cy="883024"/>
          </a:xfrm>
        </p:spPr>
        <p:txBody>
          <a:bodyPr/>
          <a:lstStyle/>
          <a:p>
            <a:r>
              <a:rPr lang="en-US" dirty="0" smtClean="0"/>
              <a:t>(Some of the) questions that we should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1"/>
            <a:ext cx="8042276" cy="4648199"/>
          </a:xfrm>
        </p:spPr>
        <p:txBody>
          <a:bodyPr>
            <a:normAutofit fontScale="77500" lnSpcReduction="20000"/>
          </a:bodyPr>
          <a:lstStyle/>
          <a:p>
            <a:pPr lvl="1">
              <a:buNone/>
            </a:pPr>
            <a:endParaRPr lang="en-US" dirty="0" smtClean="0"/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How to do </a:t>
            </a:r>
            <a:r>
              <a:rPr lang="en-US" dirty="0" err="1" smtClean="0">
                <a:solidFill>
                  <a:schemeClr val="tx1"/>
                </a:solidFill>
              </a:rPr>
              <a:t>transcriptomics</a:t>
            </a:r>
            <a:r>
              <a:rPr lang="en-US" dirty="0" smtClean="0">
                <a:solidFill>
                  <a:schemeClr val="tx1"/>
                </a:solidFill>
              </a:rPr>
              <a:t> in a big scale?</a:t>
            </a:r>
          </a:p>
          <a:p>
            <a:pPr marL="1089025" lvl="2" indent="-457200"/>
            <a:r>
              <a:rPr lang="en-US" dirty="0" smtClean="0">
                <a:solidFill>
                  <a:schemeClr val="tx1"/>
                </a:solidFill>
              </a:rPr>
              <a:t>technical covariates, batch effects, replicates</a:t>
            </a:r>
          </a:p>
          <a:p>
            <a:pPr marL="1089025" lvl="2" indent="-457200"/>
            <a:r>
              <a:rPr lang="en-US" dirty="0" smtClean="0">
                <a:solidFill>
                  <a:schemeClr val="tx1"/>
                </a:solidFill>
              </a:rPr>
              <a:t>low-level data processing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SNP calling from </a:t>
            </a:r>
            <a:r>
              <a:rPr lang="en-US" dirty="0" err="1" smtClean="0">
                <a:solidFill>
                  <a:schemeClr val="tx1"/>
                </a:solidFill>
              </a:rPr>
              <a:t>RNAseq</a:t>
            </a:r>
            <a:r>
              <a:rPr lang="en-US" dirty="0" smtClean="0">
                <a:solidFill>
                  <a:schemeClr val="tx1"/>
                </a:solidFill>
              </a:rPr>
              <a:t> data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How does the transcriptome vary and interact? </a:t>
            </a:r>
          </a:p>
          <a:p>
            <a:pPr marL="1089025" lvl="2" indent="-457200"/>
            <a:r>
              <a:rPr lang="en-US" dirty="0" smtClean="0"/>
              <a:t>quantitative/qualitative mRNA variation</a:t>
            </a:r>
          </a:p>
          <a:p>
            <a:pPr marL="1089025" lvl="2" indent="-457200"/>
            <a:r>
              <a:rPr lang="en-US" dirty="0" smtClean="0"/>
              <a:t>population variation of </a:t>
            </a:r>
            <a:r>
              <a:rPr lang="en-US" dirty="0" err="1" smtClean="0"/>
              <a:t>miRNAs</a:t>
            </a:r>
            <a:endParaRPr lang="en-US" dirty="0" smtClean="0"/>
          </a:p>
          <a:p>
            <a:pPr marL="1089025" lvl="2" indent="-457200"/>
            <a:r>
              <a:rPr lang="en-US" dirty="0" smtClean="0"/>
              <a:t>interactions (mRNA-</a:t>
            </a:r>
            <a:r>
              <a:rPr lang="en-US" dirty="0" err="1" smtClean="0"/>
              <a:t>miRNA</a:t>
            </a:r>
            <a:r>
              <a:rPr lang="en-US" dirty="0" smtClean="0"/>
              <a:t>), </a:t>
            </a:r>
            <a:r>
              <a:rPr lang="en-US" dirty="0" err="1" smtClean="0"/>
              <a:t>coexpression</a:t>
            </a:r>
            <a:r>
              <a:rPr lang="en-US" dirty="0" smtClean="0"/>
              <a:t> networks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Catalogue of genetic variants in 1000g that affect transcriptome variation</a:t>
            </a:r>
          </a:p>
          <a:p>
            <a:pPr marL="1089025" lvl="2" indent="-457200"/>
            <a:r>
              <a:rPr lang="en-US" dirty="0" smtClean="0"/>
              <a:t>common eQTLs, </a:t>
            </a:r>
            <a:r>
              <a:rPr lang="en-US" dirty="0" err="1" smtClean="0"/>
              <a:t>sQTLs</a:t>
            </a:r>
            <a:r>
              <a:rPr lang="en-US" dirty="0" smtClean="0"/>
              <a:t>, variation QTLs, loss of function variants…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What are the mechanisms underlying regulatory variants?</a:t>
            </a:r>
          </a:p>
          <a:p>
            <a:pPr marL="1089025" lvl="2" indent="-457200"/>
            <a:r>
              <a:rPr lang="en-US" dirty="0" smtClean="0"/>
              <a:t>Functional annotation of regulatory variants</a:t>
            </a:r>
          </a:p>
          <a:p>
            <a:pPr marL="1089025" lvl="2" indent="-457200"/>
            <a:r>
              <a:rPr lang="en-US" dirty="0" smtClean="0"/>
              <a:t>Mapping of causal regulatory variants 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Interpretation: population and evolutionary genetic analysis, disease aspects….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1376"/>
            <a:ext cx="8042276" cy="883024"/>
          </a:xfrm>
        </p:spPr>
        <p:txBody>
          <a:bodyPr/>
          <a:lstStyle/>
          <a:p>
            <a:r>
              <a:rPr lang="en-US" dirty="0" smtClean="0"/>
              <a:t>The consortium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219200"/>
            <a:ext cx="7924800" cy="5029199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sz="1200" b="1" dirty="0" smtClean="0"/>
              <a:t>UNIGE (Geneva)</a:t>
            </a:r>
            <a:endParaRPr lang="en-US" sz="1200" dirty="0" smtClean="0"/>
          </a:p>
          <a:p>
            <a:r>
              <a:rPr lang="en-US" sz="1200" dirty="0" err="1" smtClean="0"/>
              <a:t>Manolis</a:t>
            </a:r>
            <a:r>
              <a:rPr lang="en-US" sz="1200" dirty="0" smtClean="0"/>
              <a:t> Dermitzakis</a:t>
            </a:r>
          </a:p>
          <a:p>
            <a:r>
              <a:rPr lang="en-US" sz="1200" dirty="0" err="1" smtClean="0"/>
              <a:t>Stylianos</a:t>
            </a:r>
            <a:r>
              <a:rPr lang="en-US" sz="1200" dirty="0" smtClean="0"/>
              <a:t> </a:t>
            </a:r>
            <a:r>
              <a:rPr lang="en-US" sz="1200" dirty="0" err="1" smtClean="0"/>
              <a:t>Antonarakis</a:t>
            </a:r>
            <a:endParaRPr lang="en-US" sz="1200" dirty="0" smtClean="0"/>
          </a:p>
          <a:p>
            <a:r>
              <a:rPr lang="en-US" sz="1200" dirty="0" smtClean="0"/>
              <a:t>Tuuli Lappalainen</a:t>
            </a:r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Giger</a:t>
            </a:r>
            <a:endParaRPr lang="en-US" sz="1200" dirty="0" smtClean="0"/>
          </a:p>
          <a:p>
            <a:r>
              <a:rPr lang="en-US" sz="1200" dirty="0" smtClean="0"/>
              <a:t>Emilie </a:t>
            </a:r>
            <a:r>
              <a:rPr lang="en-US" sz="1200" dirty="0" err="1" smtClean="0"/>
              <a:t>Falconnet</a:t>
            </a:r>
            <a:endParaRPr lang="en-US" sz="1200" dirty="0" smtClean="0"/>
          </a:p>
          <a:p>
            <a:r>
              <a:rPr lang="en-US" sz="1200" dirty="0" smtClean="0"/>
              <a:t>Luciana Romano </a:t>
            </a:r>
          </a:p>
          <a:p>
            <a:r>
              <a:rPr lang="en-US" sz="1200" dirty="0" smtClean="0"/>
              <a:t>Alexandra </a:t>
            </a:r>
            <a:r>
              <a:rPr lang="en-US" sz="1200" dirty="0" err="1" smtClean="0"/>
              <a:t>Planchon</a:t>
            </a:r>
            <a:endParaRPr lang="en-US" sz="1200" dirty="0" smtClean="0"/>
          </a:p>
          <a:p>
            <a:r>
              <a:rPr lang="en-US" sz="1200" dirty="0" err="1" smtClean="0"/>
              <a:t>Ismael</a:t>
            </a:r>
            <a:r>
              <a:rPr lang="en-US" sz="1200" dirty="0" smtClean="0"/>
              <a:t> </a:t>
            </a:r>
            <a:r>
              <a:rPr lang="en-US" sz="1200" dirty="0" err="1" smtClean="0"/>
              <a:t>Padioleau</a:t>
            </a:r>
            <a:endParaRPr lang="en-US" sz="1200" dirty="0" smtClean="0"/>
          </a:p>
          <a:p>
            <a:r>
              <a:rPr lang="en-US" sz="1200" dirty="0" smtClean="0"/>
              <a:t>Alisa </a:t>
            </a:r>
            <a:r>
              <a:rPr lang="en-US" sz="1200" dirty="0" err="1" smtClean="0"/>
              <a:t>Yurovsky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CRG/CNAG/USC (Barcelona)</a:t>
            </a:r>
            <a:endParaRPr lang="en-US" sz="1200" dirty="0" smtClean="0"/>
          </a:p>
          <a:p>
            <a:r>
              <a:rPr lang="en-US" sz="1200" dirty="0" smtClean="0"/>
              <a:t>Xavier </a:t>
            </a:r>
            <a:r>
              <a:rPr lang="en-US" sz="1200" dirty="0" err="1" smtClean="0"/>
              <a:t>Estivill</a:t>
            </a:r>
            <a:endParaRPr lang="en-US" sz="1200" dirty="0" smtClean="0"/>
          </a:p>
          <a:p>
            <a:r>
              <a:rPr lang="en-US" sz="1200" dirty="0" err="1" smtClean="0"/>
              <a:t>Ivo</a:t>
            </a:r>
            <a:r>
              <a:rPr lang="en-US" sz="1200" dirty="0" smtClean="0"/>
              <a:t> Gut</a:t>
            </a:r>
          </a:p>
          <a:p>
            <a:r>
              <a:rPr lang="en-US" sz="1200" dirty="0" err="1" smtClean="0"/>
              <a:t>Roderic</a:t>
            </a:r>
            <a:r>
              <a:rPr lang="en-US" sz="1200" dirty="0" smtClean="0"/>
              <a:t> </a:t>
            </a:r>
            <a:r>
              <a:rPr lang="en-US" sz="1200" dirty="0" err="1" smtClean="0"/>
              <a:t>Guigo</a:t>
            </a:r>
            <a:endParaRPr lang="en-US" sz="1200" dirty="0" smtClean="0"/>
          </a:p>
          <a:p>
            <a:r>
              <a:rPr lang="en-US" sz="1200" dirty="0" smtClean="0"/>
              <a:t>Angel </a:t>
            </a:r>
            <a:r>
              <a:rPr lang="en-US" sz="1200" dirty="0" err="1" smtClean="0"/>
              <a:t>Carracedo</a:t>
            </a:r>
            <a:r>
              <a:rPr lang="en-US" sz="1200" dirty="0" smtClean="0"/>
              <a:t> Alvarez</a:t>
            </a:r>
          </a:p>
          <a:p>
            <a:r>
              <a:rPr lang="en-US" sz="1200" dirty="0" smtClean="0"/>
              <a:t>Gabrielle </a:t>
            </a:r>
            <a:r>
              <a:rPr lang="en-US" sz="1200" dirty="0" err="1" smtClean="0"/>
              <a:t>Bertier</a:t>
            </a:r>
            <a:r>
              <a:rPr lang="en-US" sz="1200" dirty="0" smtClean="0"/>
              <a:t> </a:t>
            </a:r>
          </a:p>
          <a:p>
            <a:r>
              <a:rPr lang="en-US" sz="1200" dirty="0" err="1" smtClean="0"/>
              <a:t>Micha</a:t>
            </a:r>
            <a:r>
              <a:rPr lang="en-US" sz="1200" dirty="0" smtClean="0"/>
              <a:t> </a:t>
            </a:r>
            <a:r>
              <a:rPr lang="en-US" sz="1200" dirty="0" err="1" smtClean="0"/>
              <a:t>Sammeth</a:t>
            </a:r>
            <a:endParaRPr lang="en-US" sz="1200" dirty="0" smtClean="0"/>
          </a:p>
          <a:p>
            <a:r>
              <a:rPr lang="en-US" sz="1200" dirty="0" err="1" smtClean="0"/>
              <a:t>Thasso</a:t>
            </a:r>
            <a:r>
              <a:rPr lang="en-US" sz="1200" dirty="0" smtClean="0"/>
              <a:t> </a:t>
            </a:r>
            <a:r>
              <a:rPr lang="en-US" sz="1200" dirty="0" err="1" smtClean="0"/>
              <a:t>Griber</a:t>
            </a:r>
            <a:endParaRPr lang="en-US" sz="1200" dirty="0" smtClean="0"/>
          </a:p>
          <a:p>
            <a:r>
              <a:rPr lang="en-US" sz="1200" dirty="0" smtClean="0"/>
              <a:t>Paolo </a:t>
            </a:r>
            <a:r>
              <a:rPr lang="en-US" sz="1200" dirty="0" err="1" smtClean="0"/>
              <a:t>Ribeca</a:t>
            </a:r>
            <a:endParaRPr lang="en-US" sz="1200" dirty="0" smtClean="0"/>
          </a:p>
          <a:p>
            <a:r>
              <a:rPr lang="en-US" sz="1200" dirty="0" smtClean="0"/>
              <a:t>Pedro Ferreira</a:t>
            </a:r>
          </a:p>
          <a:p>
            <a:r>
              <a:rPr lang="en-US" sz="1200" dirty="0" smtClean="0"/>
              <a:t>Jean </a:t>
            </a:r>
            <a:r>
              <a:rPr lang="en-US" sz="1200" dirty="0" err="1" smtClean="0"/>
              <a:t>Monlong</a:t>
            </a:r>
            <a:endParaRPr lang="en-US" sz="1200" dirty="0" smtClean="0"/>
          </a:p>
          <a:p>
            <a:r>
              <a:rPr lang="en-US" sz="1200" dirty="0" smtClean="0"/>
              <a:t>Esther </a:t>
            </a:r>
            <a:r>
              <a:rPr lang="en-US" sz="1200" dirty="0" err="1" smtClean="0"/>
              <a:t>Lizano</a:t>
            </a:r>
            <a:endParaRPr lang="en-US" sz="1200" dirty="0" smtClean="0"/>
          </a:p>
          <a:p>
            <a:r>
              <a:rPr lang="en-US" sz="1200" dirty="0" smtClean="0"/>
              <a:t>Marc </a:t>
            </a:r>
            <a:r>
              <a:rPr lang="en-US" sz="1200" dirty="0" err="1" smtClean="0"/>
              <a:t>Friedländer</a:t>
            </a:r>
            <a:endParaRPr lang="en-US" sz="1200" dirty="0" smtClean="0"/>
          </a:p>
          <a:p>
            <a:r>
              <a:rPr lang="en-US" sz="1200" dirty="0" smtClean="0"/>
              <a:t>Marta Gut</a:t>
            </a:r>
          </a:p>
          <a:p>
            <a:r>
              <a:rPr lang="en-US" sz="1200" dirty="0" err="1" smtClean="0"/>
              <a:t>Sergi</a:t>
            </a:r>
            <a:r>
              <a:rPr lang="en-US" sz="1200" dirty="0" smtClean="0"/>
              <a:t> </a:t>
            </a:r>
            <a:r>
              <a:rPr lang="en-US" sz="1200" dirty="0" err="1" smtClean="0"/>
              <a:t>Bertran</a:t>
            </a:r>
            <a:r>
              <a:rPr lang="en-US" sz="1200" dirty="0" smtClean="0"/>
              <a:t> </a:t>
            </a:r>
            <a:r>
              <a:rPr lang="en-US" sz="1200" dirty="0" err="1" smtClean="0"/>
              <a:t>Agullo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ICMB (Kiel)</a:t>
            </a:r>
            <a:endParaRPr lang="en-US" sz="1200" dirty="0" smtClean="0"/>
          </a:p>
          <a:p>
            <a:r>
              <a:rPr lang="en-US" sz="1200" dirty="0" smtClean="0"/>
              <a:t>Stefan Schreiber</a:t>
            </a:r>
          </a:p>
          <a:p>
            <a:r>
              <a:rPr lang="en-US" sz="1200" dirty="0" smtClean="0"/>
              <a:t>Philip </a:t>
            </a:r>
            <a:r>
              <a:rPr lang="en-US" sz="1200" dirty="0" err="1" smtClean="0"/>
              <a:t>Rosenstiel</a:t>
            </a:r>
            <a:endParaRPr lang="en-US" sz="1200" dirty="0" smtClean="0"/>
          </a:p>
          <a:p>
            <a:r>
              <a:rPr lang="en-US" sz="1200" dirty="0" smtClean="0"/>
              <a:t>Matthias </a:t>
            </a:r>
            <a:r>
              <a:rPr lang="en-US" sz="1200" dirty="0" err="1" smtClean="0"/>
              <a:t>Barann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MPIMG (Berlin)</a:t>
            </a:r>
            <a:endParaRPr lang="en-US" sz="1200" dirty="0" smtClean="0"/>
          </a:p>
          <a:p>
            <a:r>
              <a:rPr lang="en-US" sz="1200" dirty="0" smtClean="0"/>
              <a:t>Hans </a:t>
            </a:r>
            <a:r>
              <a:rPr lang="en-US" sz="1200" dirty="0" err="1" smtClean="0"/>
              <a:t>Lehrach</a:t>
            </a:r>
            <a:endParaRPr lang="en-US" sz="1200" dirty="0" smtClean="0"/>
          </a:p>
          <a:p>
            <a:r>
              <a:rPr lang="en-US" sz="1200" dirty="0" smtClean="0"/>
              <a:t>Ralf </a:t>
            </a:r>
            <a:r>
              <a:rPr lang="en-US" sz="1200" dirty="0" err="1" smtClean="0"/>
              <a:t>Sudbrak</a:t>
            </a:r>
            <a:endParaRPr lang="en-US" sz="1200" dirty="0" smtClean="0"/>
          </a:p>
          <a:p>
            <a:r>
              <a:rPr lang="en-US" sz="1200" dirty="0" smtClean="0"/>
              <a:t>Marc Sultan</a:t>
            </a:r>
          </a:p>
          <a:p>
            <a:r>
              <a:rPr lang="en-US" sz="1200" dirty="0" err="1" smtClean="0"/>
              <a:t>Vyacheslav</a:t>
            </a:r>
            <a:r>
              <a:rPr lang="en-US" sz="1200" dirty="0" smtClean="0"/>
              <a:t> </a:t>
            </a:r>
            <a:r>
              <a:rPr lang="en-US" sz="1200" dirty="0" err="1" smtClean="0"/>
              <a:t>Amstislavskiy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LUMC (Leiden)</a:t>
            </a:r>
            <a:endParaRPr lang="en-US" sz="1200" dirty="0" smtClean="0"/>
          </a:p>
          <a:p>
            <a:r>
              <a:rPr lang="en-US" sz="1200" dirty="0" err="1" smtClean="0"/>
              <a:t>Gert</a:t>
            </a:r>
            <a:r>
              <a:rPr lang="en-US" sz="1200" dirty="0" smtClean="0"/>
              <a:t>-Jan van </a:t>
            </a:r>
            <a:r>
              <a:rPr lang="en-US" sz="1200" dirty="0" err="1" smtClean="0"/>
              <a:t>Ommen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Peter ‘</a:t>
            </a:r>
            <a:r>
              <a:rPr lang="en-US" sz="1200" dirty="0" err="1" smtClean="0"/>
              <a:t>t</a:t>
            </a:r>
            <a:r>
              <a:rPr lang="en-US" sz="1200" dirty="0" smtClean="0"/>
              <a:t> </a:t>
            </a:r>
            <a:r>
              <a:rPr lang="en-US" sz="1200" dirty="0" err="1" smtClean="0"/>
              <a:t>Hoen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Irina </a:t>
            </a:r>
            <a:r>
              <a:rPr lang="en-US" sz="1200" dirty="0" err="1" smtClean="0"/>
              <a:t>Pulyakhina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UU (Uppsala)</a:t>
            </a:r>
            <a:endParaRPr lang="en-US" sz="1200" dirty="0" smtClean="0"/>
          </a:p>
          <a:p>
            <a:r>
              <a:rPr lang="en-US" sz="1200" dirty="0" smtClean="0"/>
              <a:t>Ann-Christine </a:t>
            </a:r>
            <a:r>
              <a:rPr lang="en-US" sz="1200" dirty="0" err="1" smtClean="0"/>
              <a:t>Syvänen</a:t>
            </a:r>
            <a:endParaRPr lang="en-US" sz="1200" dirty="0" smtClean="0"/>
          </a:p>
          <a:p>
            <a:r>
              <a:rPr lang="en-US" sz="1200" dirty="0" err="1" smtClean="0"/>
              <a:t>Olof</a:t>
            </a:r>
            <a:r>
              <a:rPr lang="en-US" sz="1200" dirty="0" smtClean="0"/>
              <a:t> </a:t>
            </a:r>
            <a:r>
              <a:rPr lang="en-US" sz="1200" dirty="0" err="1" smtClean="0"/>
              <a:t>Karlberg</a:t>
            </a:r>
            <a:endParaRPr lang="en-US" sz="1200" dirty="0" smtClean="0"/>
          </a:p>
          <a:p>
            <a:r>
              <a:rPr lang="en-US" sz="1200" dirty="0" smtClean="0"/>
              <a:t>Jonas </a:t>
            </a:r>
            <a:r>
              <a:rPr lang="en-US" sz="1200" dirty="0" err="1" smtClean="0"/>
              <a:t>Almlöf</a:t>
            </a:r>
            <a:endParaRPr lang="en-US" sz="1200" dirty="0" smtClean="0"/>
          </a:p>
          <a:p>
            <a:r>
              <a:rPr lang="en-US" sz="1200" dirty="0" smtClean="0"/>
              <a:t>Mathias </a:t>
            </a:r>
            <a:r>
              <a:rPr lang="en-US" sz="1200" dirty="0" err="1" smtClean="0"/>
              <a:t>Brännvall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HMGU (Munich)</a:t>
            </a:r>
            <a:endParaRPr lang="en-US" sz="1200" dirty="0" smtClean="0"/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Meitinger</a:t>
            </a:r>
            <a:endParaRPr lang="en-US" sz="1200" dirty="0" smtClean="0"/>
          </a:p>
          <a:p>
            <a:r>
              <a:rPr lang="en-US" sz="1200" dirty="0" smtClean="0"/>
              <a:t>Tim Strom</a:t>
            </a:r>
          </a:p>
          <a:p>
            <a:r>
              <a:rPr lang="en-US" sz="1200" dirty="0" smtClean="0"/>
              <a:t>Thomas Wieland</a:t>
            </a:r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Schwarzmayr</a:t>
            </a:r>
            <a:endParaRPr lang="en-US" sz="1200" dirty="0" smtClean="0"/>
          </a:p>
          <a:p>
            <a:r>
              <a:rPr lang="en-US" sz="1200" b="1" dirty="0" smtClean="0"/>
              <a:t>EBI</a:t>
            </a:r>
            <a:endParaRPr lang="en-US" sz="1200" dirty="0" smtClean="0"/>
          </a:p>
          <a:p>
            <a:r>
              <a:rPr lang="en-US" sz="1200" dirty="0" err="1" smtClean="0"/>
              <a:t>Alvis</a:t>
            </a:r>
            <a:r>
              <a:rPr lang="en-US" sz="1200" dirty="0" smtClean="0"/>
              <a:t> </a:t>
            </a:r>
            <a:r>
              <a:rPr lang="en-US" sz="1200" dirty="0" err="1" smtClean="0"/>
              <a:t>Brazma</a:t>
            </a:r>
            <a:endParaRPr lang="en-US" sz="1200" dirty="0" smtClean="0"/>
          </a:p>
          <a:p>
            <a:r>
              <a:rPr lang="en-US" sz="1200" dirty="0" err="1" smtClean="0"/>
              <a:t>Natalja</a:t>
            </a:r>
            <a:r>
              <a:rPr lang="en-US" sz="1200" dirty="0" smtClean="0"/>
              <a:t> </a:t>
            </a:r>
            <a:r>
              <a:rPr lang="en-US" sz="1200" dirty="0" err="1" smtClean="0"/>
              <a:t>Kurbatova</a:t>
            </a:r>
            <a:endParaRPr lang="en-US" sz="1200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r>
              <a:rPr lang="en-US" sz="1200" b="1" dirty="0" smtClean="0"/>
              <a:t>Oxford University</a:t>
            </a:r>
          </a:p>
          <a:p>
            <a:r>
              <a:rPr lang="en-US" sz="1200" dirty="0" smtClean="0"/>
              <a:t>Manuel Rivas</a:t>
            </a:r>
            <a:r>
              <a:rPr lang="en-US" sz="1200" b="1" dirty="0" smtClean="0"/>
              <a:t>  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Massachusetts General Hospital</a:t>
            </a:r>
          </a:p>
          <a:p>
            <a:r>
              <a:rPr lang="en-US" sz="1200" dirty="0" smtClean="0"/>
              <a:t>Daniel McArthur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ECACC</a:t>
            </a:r>
            <a:endParaRPr lang="en-US" sz="1200" dirty="0" smtClean="0"/>
          </a:p>
          <a:p>
            <a:r>
              <a:rPr lang="en-US" sz="1200" dirty="0" smtClean="0"/>
              <a:t>Bryan Bolton </a:t>
            </a:r>
          </a:p>
          <a:p>
            <a:r>
              <a:rPr lang="en-US" sz="1200" dirty="0" smtClean="0"/>
              <a:t>Karen Ball</a:t>
            </a:r>
          </a:p>
          <a:p>
            <a:r>
              <a:rPr lang="en-US" sz="1200" dirty="0" smtClean="0"/>
              <a:t>Edward Burnett</a:t>
            </a:r>
          </a:p>
          <a:p>
            <a:r>
              <a:rPr lang="en-US" sz="1200" dirty="0" smtClean="0"/>
              <a:t>Jim Cooper</a:t>
            </a:r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</a:p>
          <a:p>
            <a:r>
              <a:rPr lang="en-US" sz="1200" b="1" dirty="0" smtClean="0">
                <a:solidFill>
                  <a:srgbClr val="A11818"/>
                </a:solidFill>
              </a:rPr>
              <a:t>Who is missing??</a:t>
            </a:r>
            <a:endParaRPr lang="en-US" sz="1200" b="1" dirty="0">
              <a:solidFill>
                <a:srgbClr val="A11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64776"/>
            <a:ext cx="8042276" cy="883024"/>
          </a:xfrm>
        </p:spPr>
        <p:txBody>
          <a:bodyPr/>
          <a:lstStyle/>
          <a:p>
            <a:r>
              <a:rPr lang="en-US" dirty="0" smtClean="0"/>
              <a:t>Genomics, meet </a:t>
            </a:r>
            <a:r>
              <a:rPr lang="en-US" dirty="0" err="1" smtClean="0"/>
              <a:t>transcriptomics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RNA sequencing of ~500 individuals from the 1000 Genomes 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876800" y="1676400"/>
            <a:ext cx="3161488" cy="2912044"/>
            <a:chOff x="4046618" y="2486488"/>
            <a:chExt cx="3730882" cy="330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rcRect l="40157" t="8448" r="34488" b="46931"/>
            <a:stretch>
              <a:fillRect/>
            </a:stretch>
          </p:blipFill>
          <p:spPr>
            <a:xfrm>
              <a:off x="4046618" y="2486488"/>
              <a:ext cx="3730882" cy="330471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799173" y="2671154"/>
              <a:ext cx="831011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FIN</a:t>
              </a:r>
              <a:endParaRPr lang="en-US" sz="15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43019" y="3037895"/>
              <a:ext cx="845901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GBR</a:t>
              </a:r>
              <a:endParaRPr lang="en-US" sz="15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14999" y="3516868"/>
              <a:ext cx="915184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TSI</a:t>
              </a:r>
              <a:endParaRPr lang="en-US" sz="15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66059" y="3333497"/>
              <a:ext cx="1002886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CEU</a:t>
              </a:r>
              <a:endParaRPr lang="en-US" sz="15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34000" y="5029200"/>
              <a:ext cx="824868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YRI</a:t>
              </a:r>
              <a:endParaRPr lang="en-US" sz="15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00"/>
            <a:ext cx="9144000" cy="1180407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914400" y="1691641"/>
          <a:ext cx="3352800" cy="1813559"/>
        </p:xfrm>
        <a:graphic>
          <a:graphicData uri="http://schemas.openxmlformats.org/drawingml/2006/table">
            <a:tbl>
              <a:tblPr/>
              <a:tblGrid>
                <a:gridCol w="878623"/>
                <a:gridCol w="1025060"/>
                <a:gridCol w="1449117"/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err="1" smtClean="0">
                          <a:latin typeface="Verdana"/>
                        </a:rPr>
                        <a:t>Geuvadis</a:t>
                      </a:r>
                      <a:endParaRPr lang="en-US" sz="1400" b="1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Verdana"/>
                        </a:rPr>
                        <a:t>in</a:t>
                      </a:r>
                      <a:r>
                        <a:rPr lang="en-US" sz="1400" b="1" i="0" u="none" strike="noStrike" baseline="0" dirty="0" smtClean="0">
                          <a:latin typeface="Verdana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Verdana"/>
                        </a:rPr>
                        <a:t>1000G </a:t>
                      </a:r>
                      <a:r>
                        <a:rPr lang="en-US" sz="1400" b="1" i="0" u="none" strike="noStrike" dirty="0">
                          <a:latin typeface="Verdana"/>
                        </a:rPr>
                        <a:t>Phase1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TSI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92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GBR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FIN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89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CEU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79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YRI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89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77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A11818"/>
                          </a:solidFill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A11818"/>
                          </a:solidFill>
                          <a:latin typeface="Verdana"/>
                        </a:rPr>
                        <a:t>465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A11818"/>
                          </a:solidFill>
                          <a:latin typeface="Verdana"/>
                        </a:rPr>
                        <a:t>423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38200" y="4780002"/>
            <a:ext cx="7352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Integrated haplotypes of SNPs, indels, structural variants of total ~ 13M variants   +   </a:t>
            </a:r>
            <a:r>
              <a:rPr lang="en-US" sz="1500" b="1" dirty="0" err="1" smtClean="0"/>
              <a:t>mRNAseq</a:t>
            </a:r>
            <a:r>
              <a:rPr lang="en-US" sz="1500" b="1" dirty="0" smtClean="0"/>
              <a:t>   +   </a:t>
            </a:r>
            <a:r>
              <a:rPr lang="en-US" sz="1500" b="1" dirty="0" err="1" smtClean="0"/>
              <a:t>miRNAseq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392426"/>
            <a:ext cx="2692400" cy="1036574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5257800" y="2438400"/>
            <a:ext cx="3429000" cy="990600"/>
          </a:xfrm>
          <a:prstGeom prst="wedgeRoundRectCallout">
            <a:avLst>
              <a:gd name="adj1" fmla="val 42046"/>
              <a:gd name="adj2" fmla="val 80556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I have all these variants from my sequencing study but I don’t know what’s functional.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1752600" y="3200400"/>
            <a:ext cx="3962400" cy="1371600"/>
          </a:xfrm>
          <a:prstGeom prst="wedgeRoundRectCallout">
            <a:avLst>
              <a:gd name="adj1" fmla="val -61682"/>
              <a:gd name="adj2" fmla="val -3031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Here’s a pretty good catalogue of regulatory variants. We can also start to predict functional consequences of novel variants based on their properties.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5257800" y="457200"/>
            <a:ext cx="3429000" cy="1219200"/>
          </a:xfrm>
          <a:prstGeom prst="wedgeRoundRectCallout">
            <a:avLst>
              <a:gd name="adj1" fmla="val 42046"/>
              <a:gd name="adj2" fmla="val 80556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We might want to do </a:t>
            </a:r>
            <a:r>
              <a:rPr lang="en-US" sz="1500" dirty="0" err="1" smtClean="0">
                <a:solidFill>
                  <a:srgbClr val="000000"/>
                </a:solidFill>
              </a:rPr>
              <a:t>RNAseq</a:t>
            </a:r>
            <a:r>
              <a:rPr lang="en-US" sz="1500" dirty="0" smtClean="0">
                <a:solidFill>
                  <a:srgbClr val="000000"/>
                </a:solidFill>
              </a:rPr>
              <a:t> on a big scale. What do we get out of it? How should we do it?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905000" y="1143000"/>
            <a:ext cx="3505200" cy="1066800"/>
          </a:xfrm>
          <a:prstGeom prst="wedgeRoundRectCallout">
            <a:avLst>
              <a:gd name="adj1" fmla="val -66835"/>
              <a:gd name="adj2" fmla="val 4528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At least we did lots of cool science.</a:t>
            </a:r>
            <a:r>
              <a:rPr lang="en-US" sz="1500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1500" dirty="0" smtClean="0">
                <a:solidFill>
                  <a:srgbClr val="000000"/>
                </a:solidFill>
              </a:rPr>
              <a:t>This is how we created the data and analyzed it. 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60325" y="76200"/>
            <a:ext cx="5318125" cy="883024"/>
          </a:xfrm>
        </p:spPr>
        <p:txBody>
          <a:bodyPr/>
          <a:lstStyle/>
          <a:p>
            <a:r>
              <a:rPr lang="en-US" dirty="0" smtClean="0"/>
              <a:t>Why are we doing this?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972049" y="4876800"/>
            <a:ext cx="3105151" cy="990600"/>
          </a:xfrm>
          <a:prstGeom prst="wedgeRoundRectCallout">
            <a:avLst>
              <a:gd name="adj1" fmla="val 69040"/>
              <a:gd name="adj2" fmla="val -2841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I want to use 1000g data in my research, but is there any functional data available?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990600" y="5029200"/>
            <a:ext cx="3581400" cy="1371600"/>
          </a:xfrm>
          <a:prstGeom prst="wedgeRoundRectCallout">
            <a:avLst>
              <a:gd name="adj1" fmla="val -41149"/>
              <a:gd name="adj2" fmla="val -9965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0000"/>
                </a:solidFill>
              </a:rPr>
              <a:t>Yes – this the largest </a:t>
            </a:r>
            <a:r>
              <a:rPr lang="en-US" sz="1500" dirty="0" err="1" smtClean="0">
                <a:solidFill>
                  <a:srgbClr val="000000"/>
                </a:solidFill>
              </a:rPr>
              <a:t>genome+transcriptome</a:t>
            </a:r>
            <a:r>
              <a:rPr lang="en-US" sz="1500" dirty="0" smtClean="0">
                <a:solidFill>
                  <a:srgbClr val="000000"/>
                </a:solidFill>
              </a:rPr>
              <a:t> reference dataset thus far. You can use it in your own research (after our paper is out).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rcRect l="46299" t="12202" r="43937" b="71335"/>
          <a:stretch>
            <a:fillRect/>
          </a:stretch>
        </p:blipFill>
        <p:spPr>
          <a:xfrm>
            <a:off x="3986115" y="1649244"/>
            <a:ext cx="4953062" cy="43705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7162800" y="2133600"/>
            <a:ext cx="609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UU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62800" y="2346067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48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781800" y="3124200"/>
            <a:ext cx="514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72</a:t>
            </a:r>
            <a:endParaRPr lang="en-US" sz="1600" dirty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31738" y="1611630"/>
            <a:ext cx="357247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Transformed lymphoblastoid cell lines from </a:t>
            </a:r>
            <a:r>
              <a:rPr lang="en-US" dirty="0" err="1" smtClean="0"/>
              <a:t>Coriell</a:t>
            </a:r>
            <a:r>
              <a:rPr lang="en-US" dirty="0" smtClean="0"/>
              <a:t> &amp; UNIGE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Cell culture at ECACC: Cell pellets for RNA isolation + cell banks for all the partners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RNA extracted at UNIGE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Sequencing in 7 partner labs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Randomization of the sample processing</a:t>
            </a:r>
            <a:endParaRPr lang="en-US" dirty="0"/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6629400" y="2971800"/>
            <a:ext cx="914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ICMB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6934200" y="342900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MPIMG</a:t>
            </a: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6858000" y="3944779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HMGU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6096000" y="4218801"/>
            <a:ext cx="914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UNIGE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029200" y="4881265"/>
            <a:ext cx="2057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CRG/CNAG/USC</a:t>
            </a:r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5943600" y="3429000"/>
            <a:ext cx="914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Helvetica"/>
                <a:cs typeface="Helvetica"/>
              </a:rPr>
              <a:t>LUMC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96000" y="35930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48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7086600" y="4157246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48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3581400"/>
            <a:ext cx="514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72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5810452" y="5117068"/>
            <a:ext cx="514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96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5943600" y="4431268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116+168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Sequencing</a:t>
            </a:r>
            <a:endParaRPr lang="en-US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mRNAseq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2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75bp, minimum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20M mapping reads per sample</a:t>
            </a:r>
          </a:p>
          <a:p>
            <a:pPr marL="806450" lvl="1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</a:pPr>
            <a:r>
              <a:rPr lang="en-US" sz="1600" dirty="0" smtClean="0"/>
              <a:t>total ~15 billion mapping reads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lang="en-US" sz="1600" baseline="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miRNAseq</a:t>
            </a:r>
            <a:r>
              <a:rPr lang="en-US" sz="1600" baseline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36bp, minimum of 3M total reads per sample</a:t>
            </a:r>
          </a:p>
          <a:p>
            <a:pPr marL="806450" lvl="1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</a:pPr>
            <a:r>
              <a:rPr lang="en-US" sz="1600" dirty="0" smtClean="0"/>
              <a:t>total ~1 billion mapping reads</a:t>
            </a:r>
          </a:p>
          <a:p>
            <a:pPr marL="806450" lvl="1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 sequencing in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HiSeq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with the latest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TruSeq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kits</a:t>
            </a:r>
          </a:p>
          <a:p>
            <a:pPr marL="806450" lvl="1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standardization of the methods as much</a:t>
            </a:r>
          </a:p>
          <a:p>
            <a:pPr marL="806450" lvl="1" indent="-349250" defTabSz="914400">
              <a:spcBef>
                <a:spcPts val="2000"/>
              </a:spcBef>
              <a:buClr>
                <a:srgbClr val="EC2424"/>
              </a:buClr>
              <a:buSzPct val="110000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possible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459" y="2551889"/>
            <a:ext cx="2717092" cy="2973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timeline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404176"/>
            <a:ext cx="9144000" cy="1588"/>
          </a:xfrm>
          <a:prstGeom prst="line">
            <a:avLst/>
          </a:prstGeom>
          <a:ln w="111125" cmpd="thinThick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158424"/>
            <a:ext cx="2285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2010: Pilot of 5 samples, 7 labs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348037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11818"/>
                </a:solidFill>
              </a:rPr>
              <a:t>2011</a:t>
            </a:r>
            <a:endParaRPr lang="en-US" dirty="0">
              <a:solidFill>
                <a:srgbClr val="A1181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453" y="356824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11818"/>
                </a:solidFill>
              </a:rPr>
              <a:t>2012</a:t>
            </a:r>
            <a:endParaRPr lang="en-US" dirty="0">
              <a:solidFill>
                <a:srgbClr val="A1181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64167" y="4215824"/>
            <a:ext cx="18220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study design</a:t>
            </a:r>
          </a:p>
          <a:p>
            <a:r>
              <a:rPr lang="en-US" sz="1600" dirty="0" smtClean="0"/>
              <a:t>sample selection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038600" y="1929030"/>
            <a:ext cx="21985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cell line shipments and growing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43201" y="3810000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RNA extraction pilot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4636" y="4343400"/>
            <a:ext cx="163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RNA extraction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332168" y="2532222"/>
            <a:ext cx="128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sequencing</a:t>
            </a:r>
            <a:endParaRPr lang="en-US" sz="1600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676400" y="3568244"/>
            <a:ext cx="1600200" cy="1315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657600" y="3099376"/>
            <a:ext cx="17160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67200" y="3581400"/>
            <a:ext cx="8778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294313" y="3581400"/>
            <a:ext cx="6492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056313" y="3099376"/>
            <a:ext cx="14112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V="1">
            <a:off x="4027309" y="2221418"/>
            <a:ext cx="11291" cy="9027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1447006" y="4190206"/>
            <a:ext cx="1219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 flipV="1">
            <a:off x="6324600" y="2642176"/>
            <a:ext cx="7568" cy="4403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7364125" y="2389476"/>
            <a:ext cx="142615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4619229" y="3839289"/>
            <a:ext cx="5173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5181600" y="3962400"/>
            <a:ext cx="763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641856" y="3663444"/>
            <a:ext cx="546676" cy="1588"/>
          </a:xfrm>
          <a:prstGeom prst="line">
            <a:avLst/>
          </a:prstGeom>
          <a:ln w="5715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6279321" y="3688268"/>
            <a:ext cx="546676" cy="1588"/>
          </a:xfrm>
          <a:prstGeom prst="line">
            <a:avLst/>
          </a:prstGeom>
          <a:ln w="5715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620000" y="3099376"/>
            <a:ext cx="990600" cy="317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934200" y="1600200"/>
            <a:ext cx="11239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mappingQC</a:t>
            </a:r>
            <a:endParaRPr lang="en-US" sz="1600" dirty="0"/>
          </a:p>
        </p:txBody>
      </p:sp>
      <p:cxnSp>
        <p:nvCxnSpPr>
          <p:cNvPr id="80" name="Straight Connector 79"/>
          <p:cNvCxnSpPr/>
          <p:nvPr/>
        </p:nvCxnSpPr>
        <p:spPr>
          <a:xfrm>
            <a:off x="0" y="3122612"/>
            <a:ext cx="2743201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1909221" y="2672809"/>
            <a:ext cx="90278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2940948" y="2519833"/>
            <a:ext cx="112532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352800" y="3099376"/>
            <a:ext cx="341313" cy="317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905000" y="1600200"/>
            <a:ext cx="2285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Thomas / Tuuli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876800" y="4572000"/>
            <a:ext cx="4267200" cy="2209800"/>
            <a:chOff x="4876800" y="4648200"/>
            <a:chExt cx="4267200" cy="220980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34200" y="4648200"/>
              <a:ext cx="2209800" cy="2209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876800" y="6172200"/>
              <a:ext cx="1920418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/>
                <a:t>10/1212</a:t>
              </a:r>
            </a:p>
            <a:p>
              <a:pPr algn="r"/>
              <a:r>
                <a:rPr lang="en-US" sz="1600" dirty="0" smtClean="0"/>
                <a:t>paper submission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: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5622925" cy="518159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http://www.geuvadis.org/group/geuvadis/wikis</a:t>
            </a:r>
            <a:r>
              <a:rPr lang="en-US" dirty="0" smtClean="0"/>
              <a:t> .  Tech support from Gabrielle </a:t>
            </a:r>
            <a:r>
              <a:rPr lang="en-US" dirty="0" err="1" smtClean="0"/>
              <a:t>gabrielle.bertier@crg.eu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Contents of the WP4 Wiki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Analysis </a:t>
            </a:r>
          </a:p>
          <a:p>
            <a:pPr lvl="1"/>
            <a:r>
              <a:rPr lang="en-US" dirty="0" smtClean="0"/>
              <a:t>Analysis results, methods, etc </a:t>
            </a:r>
          </a:p>
          <a:p>
            <a:r>
              <a:rPr lang="en-US" dirty="0" smtClean="0"/>
              <a:t>Data storage </a:t>
            </a:r>
          </a:p>
          <a:p>
            <a:pPr lvl="1"/>
            <a:r>
              <a:rPr lang="en-US" dirty="0" smtClean="0"/>
              <a:t>Locations and descriptions of data files found in EBI (ENA/</a:t>
            </a:r>
            <a:r>
              <a:rPr lang="en-US" dirty="0" err="1" smtClean="0"/>
              <a:t>Arrayexpress</a:t>
            </a:r>
            <a:r>
              <a:rPr lang="en-US" dirty="0" smtClean="0"/>
              <a:t> or FTP site) </a:t>
            </a:r>
          </a:p>
          <a:p>
            <a:pPr lvl="1"/>
            <a:r>
              <a:rPr lang="en-US" dirty="0" smtClean="0"/>
              <a:t>The Wiki is only for sharing small result files, not actual data </a:t>
            </a:r>
          </a:p>
          <a:p>
            <a:r>
              <a:rPr lang="en-US" dirty="0" smtClean="0"/>
              <a:t>Partners and contact info </a:t>
            </a:r>
          </a:p>
          <a:p>
            <a:pPr lvl="1"/>
            <a:r>
              <a:rPr lang="en-US" dirty="0" smtClean="0"/>
              <a:t>WP4 participants </a:t>
            </a:r>
          </a:p>
          <a:p>
            <a:r>
              <a:rPr lang="en-US" dirty="0" smtClean="0"/>
              <a:t>Protocols </a:t>
            </a:r>
          </a:p>
          <a:p>
            <a:pPr lvl="1"/>
            <a:r>
              <a:rPr lang="en-US" dirty="0" smtClean="0"/>
              <a:t>Protocols, from cells to </a:t>
            </a:r>
            <a:r>
              <a:rPr lang="en-US" dirty="0" err="1" smtClean="0"/>
              <a:t>fastq</a:t>
            </a:r>
            <a:r>
              <a:rPr lang="en-US" dirty="0" smtClean="0"/>
              <a:t> files </a:t>
            </a:r>
          </a:p>
          <a:p>
            <a:r>
              <a:rPr lang="en-US" dirty="0" smtClean="0"/>
              <a:t>Samples </a:t>
            </a:r>
          </a:p>
          <a:p>
            <a:pPr lvl="1"/>
            <a:r>
              <a:rPr lang="en-US" dirty="0" smtClean="0"/>
              <a:t>Information of the samples included in the project, including sample lists for sequencing </a:t>
            </a:r>
          </a:p>
          <a:p>
            <a:r>
              <a:rPr lang="en-US" dirty="0" smtClean="0"/>
              <a:t>Teleconference minutes </a:t>
            </a:r>
          </a:p>
          <a:p>
            <a:r>
              <a:rPr lang="en-US" dirty="0" smtClean="0"/>
              <a:t>Presentations </a:t>
            </a:r>
          </a:p>
          <a:p>
            <a:pPr lvl="1"/>
            <a:r>
              <a:rPr lang="en-US" dirty="0" smtClean="0"/>
              <a:t>Presentation slides and abstracts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3371671"/>
            <a:ext cx="2590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documentation of any analysis that is used by the consortium is </a:t>
            </a:r>
            <a:r>
              <a:rPr lang="en-US" i="1" u="sng" dirty="0" smtClean="0"/>
              <a:t>obligatory</a:t>
            </a:r>
            <a:r>
              <a:rPr lang="en-US" dirty="0" smtClean="0"/>
              <a:t> </a:t>
            </a:r>
          </a:p>
        </p:txBody>
      </p:sp>
      <p:sp>
        <p:nvSpPr>
          <p:cNvPr id="5" name="Oval 4"/>
          <p:cNvSpPr/>
          <p:nvPr/>
        </p:nvSpPr>
        <p:spPr>
          <a:xfrm>
            <a:off x="5791200" y="2819400"/>
            <a:ext cx="2819400" cy="22098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 : ftp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649" y="1143000"/>
            <a:ext cx="4781551" cy="5181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ftp:ftp-private.ebi.ac.uk/upload/geuvadis/wp4_rnaseq/main_project/  </a:t>
            </a:r>
          </a:p>
          <a:p>
            <a:pPr>
              <a:buNone/>
            </a:pPr>
            <a:r>
              <a:rPr lang="en-US" sz="1200" dirty="0" smtClean="0"/>
              <a:t>Tech support from </a:t>
            </a:r>
            <a:r>
              <a:rPr lang="en-US" sz="1200" dirty="0" err="1" smtClean="0"/>
              <a:t>Natalja</a:t>
            </a:r>
            <a:r>
              <a:rPr lang="en-US" sz="1200" dirty="0" smtClean="0"/>
              <a:t> (</a:t>
            </a:r>
            <a:r>
              <a:rPr lang="en-US" sz="1200" dirty="0" smtClean="0">
                <a:hlinkClick r:id="rId2"/>
              </a:rPr>
              <a:t>natalja@ebi.ac.uk</a:t>
            </a:r>
            <a:r>
              <a:rPr lang="en-US" sz="1200" dirty="0" smtClean="0"/>
              <a:t>)</a:t>
            </a:r>
          </a:p>
          <a:p>
            <a:pPr>
              <a:buNone/>
            </a:pPr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sz="1200" dirty="0"/>
          </a:p>
        </p:txBody>
      </p:sp>
      <p:pic>
        <p:nvPicPr>
          <p:cNvPr id="4" name="Picture 3" descr="Screen shot 2012-04-15 at 9.00.3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028700"/>
            <a:ext cx="3657600" cy="582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mRNA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Fastqs</a:t>
            </a:r>
            <a:endParaRPr lang="en-US" dirty="0" smtClean="0"/>
          </a:p>
          <a:p>
            <a:pPr lvl="1"/>
            <a:r>
              <a:rPr lang="en-US" dirty="0" smtClean="0"/>
              <a:t>All filtered, uploaded to ftp, sample information sheets sorted out, checksums OK</a:t>
            </a:r>
          </a:p>
          <a:p>
            <a:pPr lvl="1"/>
            <a:r>
              <a:rPr lang="en-US" dirty="0" smtClean="0"/>
              <a:t>464 samples in total (1 failed sequencing QC)</a:t>
            </a:r>
          </a:p>
          <a:p>
            <a:r>
              <a:rPr lang="en-US" dirty="0" smtClean="0"/>
              <a:t>Mapping</a:t>
            </a:r>
          </a:p>
          <a:p>
            <a:pPr lvl="1"/>
            <a:r>
              <a:rPr lang="en-US" dirty="0" err="1" smtClean="0"/>
              <a:t>bwa</a:t>
            </a:r>
            <a:r>
              <a:rPr lang="en-US" dirty="0" smtClean="0"/>
              <a:t> (Tuuli/</a:t>
            </a:r>
            <a:r>
              <a:rPr lang="en-US" dirty="0" err="1" smtClean="0"/>
              <a:t>Ismael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All done and uploaded to the ftp site</a:t>
            </a:r>
          </a:p>
          <a:p>
            <a:pPr lvl="1"/>
            <a:r>
              <a:rPr lang="en-US" dirty="0" smtClean="0"/>
              <a:t>GEM (</a:t>
            </a:r>
            <a:r>
              <a:rPr lang="en-US" dirty="0" err="1" smtClean="0"/>
              <a:t>Micha/Thasso/Paolo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GEM files are done. Bam conversion coming</a:t>
            </a:r>
          </a:p>
          <a:p>
            <a:r>
              <a:rPr lang="en-US" dirty="0" smtClean="0"/>
              <a:t>Quantifications</a:t>
            </a:r>
          </a:p>
          <a:p>
            <a:pPr lvl="1"/>
            <a:r>
              <a:rPr lang="en-US" dirty="0" smtClean="0"/>
              <a:t>Exon quantifications</a:t>
            </a:r>
          </a:p>
          <a:p>
            <a:pPr lvl="2"/>
            <a:r>
              <a:rPr lang="en-US" dirty="0" err="1" smtClean="0"/>
              <a:t>bwa</a:t>
            </a:r>
            <a:r>
              <a:rPr lang="en-US" dirty="0" smtClean="0"/>
              <a:t>: all done and uploaded to the ftp site</a:t>
            </a:r>
          </a:p>
          <a:p>
            <a:pPr lvl="2"/>
            <a:r>
              <a:rPr lang="en-US" dirty="0" smtClean="0"/>
              <a:t>GEM</a:t>
            </a:r>
          </a:p>
          <a:p>
            <a:pPr lvl="3"/>
            <a:r>
              <a:rPr lang="en-US" dirty="0" err="1" smtClean="0"/>
              <a:t>deconvoluted</a:t>
            </a:r>
            <a:r>
              <a:rPr lang="en-US" dirty="0" smtClean="0"/>
              <a:t> from flux: ready to upload?</a:t>
            </a:r>
          </a:p>
          <a:p>
            <a:pPr lvl="3"/>
            <a:r>
              <a:rPr lang="en-US" dirty="0" smtClean="0"/>
              <a:t>read counts: once the </a:t>
            </a:r>
            <a:r>
              <a:rPr lang="en-US" dirty="0" err="1" smtClean="0"/>
              <a:t>bams</a:t>
            </a:r>
            <a:r>
              <a:rPr lang="en-US" dirty="0" smtClean="0"/>
              <a:t> are done</a:t>
            </a:r>
          </a:p>
          <a:p>
            <a:pPr lvl="1"/>
            <a:r>
              <a:rPr lang="en-US" dirty="0" smtClean="0"/>
              <a:t>Transcript quantifications from flux: ready to upload?</a:t>
            </a:r>
          </a:p>
          <a:p>
            <a:r>
              <a:rPr lang="en-US" dirty="0" smtClean="0"/>
              <a:t>QC and normalization</a:t>
            </a:r>
          </a:p>
          <a:p>
            <a:pPr lvl="1"/>
            <a:r>
              <a:rPr lang="en-US" dirty="0" smtClean="0"/>
              <a:t>No sample swaps. 5 samples that show signs of cross-contamination. Expression outliers – soon</a:t>
            </a:r>
          </a:p>
          <a:p>
            <a:pPr lvl="1"/>
            <a:r>
              <a:rPr lang="en-US" dirty="0" smtClean="0"/>
              <a:t>QTL analysis needs normalization to remove technical variation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26036</TotalTime>
  <Words>1293</Words>
  <Application>Microsoft Macintosh PowerPoint</Application>
  <PresentationFormat>On-screen Show (4:3)</PresentationFormat>
  <Paragraphs>325</Paragraphs>
  <Slides>18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FunPopGenTemplate1</vt:lpstr>
      <vt:lpstr>Geuvadis WP4:  RNA sequencing Progress, Aims and Data</vt:lpstr>
      <vt:lpstr>Genomics, meet transcriptomics  RNA sequencing of ~500 individuals from the 1000 Genomes </vt:lpstr>
      <vt:lpstr>Why are we doing this?</vt:lpstr>
      <vt:lpstr>Samples</vt:lpstr>
      <vt:lpstr>Sequencing</vt:lpstr>
      <vt:lpstr>Progress and timeline</vt:lpstr>
      <vt:lpstr>Documentation : wiki</vt:lpstr>
      <vt:lpstr>Data storage : ftp</vt:lpstr>
      <vt:lpstr>Status of the data: mRNA</vt:lpstr>
      <vt:lpstr>mRNA quality statistics</vt:lpstr>
      <vt:lpstr>mRNA quality statistics</vt:lpstr>
      <vt:lpstr>mRNA quality statistics</vt:lpstr>
      <vt:lpstr>mRNA quality statistics: replicates</vt:lpstr>
      <vt:lpstr>mRNA quality statistics: all full-coverage samples</vt:lpstr>
      <vt:lpstr>Status of the data: miRNA</vt:lpstr>
      <vt:lpstr>Status of the data: genotypes</vt:lpstr>
      <vt:lpstr>(Some of the) questions that we should address</vt:lpstr>
      <vt:lpstr>The consortium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RNA sequencing  Aims and analyses</dc:title>
  <dc:subject/>
  <dc:creator>Tuuli Lappalainen</dc:creator>
  <cp:keywords/>
  <dc:description/>
  <cp:lastModifiedBy>Tuuli Lappalainen</cp:lastModifiedBy>
  <cp:revision>53</cp:revision>
  <dcterms:created xsi:type="dcterms:W3CDTF">2012-04-16T08:22:04Z</dcterms:created>
  <dcterms:modified xsi:type="dcterms:W3CDTF">2012-04-16T08:23:47Z</dcterms:modified>
  <cp:category/>
</cp:coreProperties>
</file>